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</p:sldIdLst>
  <p:sldSz cy="6858000" cx="9144000"/>
  <p:notesSz cx="6858000" cy="9144000"/>
  <p:embeddedFontLst>
    <p:embeddedFont>
      <p:font typeface="Montserrat"/>
      <p:regular r:id="rId61"/>
      <p:bold r:id="rId62"/>
      <p:italic r:id="rId63"/>
      <p:boldItalic r:id="rId6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Montserrat-bold.fntdata"/><Relationship Id="rId61" Type="http://schemas.openxmlformats.org/officeDocument/2006/relationships/font" Target="fonts/Montserrat-regular.fntdata"/><Relationship Id="rId20" Type="http://schemas.openxmlformats.org/officeDocument/2006/relationships/slide" Target="slides/slide15.xml"/><Relationship Id="rId64" Type="http://schemas.openxmlformats.org/officeDocument/2006/relationships/font" Target="fonts/Montserrat-boldItalic.fntdata"/><Relationship Id="rId63" Type="http://schemas.openxmlformats.org/officeDocument/2006/relationships/font" Target="fonts/Montserrat-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cf6932a53c_0_6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cf6932a53c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gcf6932a53c_0_6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cf6932a53c_0_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cf6932a53c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gcf6932a53c_0_2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cf6932a53c_0_3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cf6932a53c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gcf6932a53c_0_3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cf6932a53c_0_4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cf6932a53c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gcf6932a53c_0_4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2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2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8" name="Google Shape;278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title How Tokens Work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participant User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participant ResourceServer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User-&gt;AuthServer: login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AuthServer-&gt;User: token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note left of User: user never passes their\n userid/password to the resource server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User-&gt;ResourceServer: token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opt Alternatively validate via signatures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ResourceServer-&gt;AuthServer: validate token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AuthServer-&gt;ResourceServer: Ok!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end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ResourceServer-&gt;User: ok!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User-&gt;ResourceServer: Do something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2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7" name="Google Shape;297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title The "LinkedIn" Scenario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You-&gt;LinkedIn: Sign up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note right of LinkedIn: If you share contacts\n you'll get a better experience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You-&gt;LinkedIn: Agree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LinkedIn-&gt;You: Redirect to Google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You-&gt;Google: Login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Google-&gt;You: Do you want to share contacts with LinkedIn?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You-&gt;Google: Yes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Google-&gt;You: Redirect back to LinkedIn with Token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You-&gt;LinkedIn: Token</a:t>
            </a:r>
            <a:endParaRPr/>
          </a:p>
        </p:txBody>
      </p:sp>
      <p:sp>
        <p:nvSpPr>
          <p:cNvPr id="298" name="Google Shape;298;p3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3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3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4" name="Google Shape;314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title The "LinkedIn" Scenario the details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participant You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participant LinkedIn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participant Google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LinkedIn-&gt;Google: define app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Google-&gt;LinkedIn: clientID and clientSecret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You-&gt;LinkedIn: start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LinkedIn-&gt;You: Redirect to Google Auth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You-&gt;Google: Hit AuthorizeURL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Google-&gt;You: Please Login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You-&gt;Google: Login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Google-&gt;You: Do you want to share contacts with LinkedIn?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You-&gt;Google: Yes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Google-&gt;You: Redirect to LinkedIn callbackURL with AuthCode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You-&gt;LinkedIn: Hit RedirectURL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LinkedIn-&gt;Google: REST Call with authcode, clientId, clientSecret\nto the TokenURL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Google-&gt;LinkedIn: Bearer Token, Refresh Code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LinkedIn-&gt;You: Ok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LinkedIn-&gt;ContactServer: BearerToken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ContactServer-&gt;LinkedIn: Contact List</a:t>
            </a:r>
            <a:endParaRPr/>
          </a:p>
        </p:txBody>
      </p:sp>
      <p:sp>
        <p:nvSpPr>
          <p:cNvPr id="315" name="Google Shape;315;p3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cf6932a53c_0_7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cf6932a53c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gcf6932a53c_0_7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cf6932a53c_0_8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cf6932a53c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gcf6932a53c_0_8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3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3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3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p3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cf6932a53c_0_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cf6932a53c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gcf6932a53c_0_1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cf6932a53c_0_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cf6932a53c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gcf6932a53c_0_2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cf6932a53c_0_5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cf6932a53c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gcf6932a53c_0_5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cf6932a53c_0_4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cf6932a53c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gcf6932a53c_0_4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p3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p4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p4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p4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p4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p4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p4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p4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2227454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" name="Google Shape;27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1" name="Google Shape;31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" name="Google Shape;32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" name="Google Shape;33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6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6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8" name="Google Shape;38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" name="Google Shape;39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" name="Google Shape;40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7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4" name="Google Shape;44;p7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5" name="Google Shape;45;p7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6" name="Google Shape;46;p7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7" name="Google Shape;47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Google Shape;48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0.xml"/><Relationship Id="rId1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 b="0" i="0" sz="4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/>
        </p:nvSpPr>
        <p:spPr>
          <a:xfrm>
            <a:off x="1168930" y="6344711"/>
            <a:ext cx="4942379" cy="4154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© Paul Fremantle 2016 except where credited elsewhere.  This work is licensed under a Creative Commons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Attribution-NonCommercial-ShareAlike 4.0 International License</a:t>
            </a:r>
            <a:b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See  </a:t>
            </a:r>
            <a:r>
              <a:rPr b="0" i="0" lang="en-US" sz="700" u="sng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  <a:hlinkClick r:id="rId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http://creativecommons.org/licenses/by-nc-sa/4.0/</a:t>
            </a: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/>
          </a:p>
        </p:txBody>
      </p:sp>
      <p:pic>
        <p:nvPicPr>
          <p:cNvPr id="13" name="Google Shape;13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5635" y="6428175"/>
            <a:ext cx="792765" cy="279269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://www.moserware.com/2009/06/first-few-milliseconds-of-https.html" TargetMode="External"/><Relationship Id="rId4" Type="http://schemas.openxmlformats.org/officeDocument/2006/relationships/image" Target="../media/image8.png"/><Relationship Id="rId5" Type="http://schemas.openxmlformats.org/officeDocument/2006/relationships/hyperlink" Target="https://tlseminar.github.io/first-few-milliseconds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0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8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1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2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hyperlink" Target="http://www.moserware.com/2009/06/first-few-milliseconds-of-https.html" TargetMode="Externa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hyperlink" Target="http://hueniverse.com/2012/07/oauth-2-0-and-the-road-to-hell/" TargetMode="Externa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4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7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9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hyperlink" Target="https://news.ycombinator.com/item?id=25380301" TargetMode="External"/><Relationship Id="rId4" Type="http://schemas.openxmlformats.org/officeDocument/2006/relationships/image" Target="../media/image25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23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24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27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28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Introduction to SOA</a:t>
            </a:r>
            <a:br>
              <a:rPr lang="en-US"/>
            </a:br>
            <a:r>
              <a:rPr lang="en-US"/>
              <a:t>and Microservices Security</a:t>
            </a:r>
            <a:endParaRPr/>
          </a:p>
        </p:txBody>
      </p:sp>
      <p:sp>
        <p:nvSpPr>
          <p:cNvPr id="85" name="Google Shape;85;p13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rPr lang="en-US"/>
              <a:t>Oxford University </a:t>
            </a:r>
            <a:endParaRPr/>
          </a:p>
          <a:p>
            <a:pPr indent="0" lvl="0" marL="0" rtl="0" algn="ctr"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rPr lang="en-US"/>
              <a:t>Software Engineering Programme</a:t>
            </a:r>
            <a:endParaRPr/>
          </a:p>
          <a:p>
            <a:pPr indent="0" lvl="0" marL="0" rtl="0" algn="ctr"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rPr lang="en-US"/>
              <a:t>April 2021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Signatures</a:t>
            </a:r>
            <a:endParaRPr/>
          </a:p>
        </p:txBody>
      </p:sp>
      <p:sp>
        <p:nvSpPr>
          <p:cNvPr id="152" name="Google Shape;152;p22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Actually the encrypted hash using the private key to encrypt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The validator decrypts the message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Applies the same hash function 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Compares the two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Certificate Authority</a:t>
            </a:r>
            <a:endParaRPr/>
          </a:p>
        </p:txBody>
      </p:sp>
      <p:sp>
        <p:nvSpPr>
          <p:cNvPr id="158" name="Google Shape;158;p2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Instead of everybody needing to know about each other’s keys, you have a trust hierarchy: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I create a key pair (key + padlock)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Export the public key (key)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Prove who I am to the CA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The CA “signs” the key</a:t>
            </a:r>
            <a:endParaRPr/>
          </a:p>
          <a:p>
            <a:pPr indent="-228600" lvl="2" marL="11430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Locks my key in their padlock</a:t>
            </a:r>
            <a:endParaRPr/>
          </a:p>
          <a:p>
            <a:pPr indent="-228600" lvl="2" marL="11430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Anyone who opens it knows that it is verified by them</a:t>
            </a:r>
            <a:endParaRPr/>
          </a:p>
          <a:p>
            <a:pPr indent="0" lvl="2" marL="9144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  <a:p>
            <a:pPr indent="-76200" lvl="2" marL="11430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76495" y="0"/>
            <a:ext cx="526750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4"/>
          <p:cNvSpPr txBox="1"/>
          <p:nvPr/>
        </p:nvSpPr>
        <p:spPr>
          <a:xfrm>
            <a:off x="439025" y="711525"/>
            <a:ext cx="7339500" cy="22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>
                <a:latin typeface="Montserrat"/>
                <a:ea typeface="Montserrat"/>
                <a:cs typeface="Montserrat"/>
                <a:sym typeface="Montserrat"/>
              </a:rPr>
              <a:t>Transport </a:t>
            </a:r>
            <a:endParaRPr sz="33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>
                <a:latin typeface="Montserrat"/>
                <a:ea typeface="Montserrat"/>
                <a:cs typeface="Montserrat"/>
                <a:sym typeface="Montserrat"/>
              </a:rPr>
              <a:t>Layer </a:t>
            </a:r>
            <a:endParaRPr sz="33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>
                <a:latin typeface="Montserrat"/>
                <a:ea typeface="Montserrat"/>
                <a:cs typeface="Montserrat"/>
                <a:sym typeface="Montserrat"/>
              </a:rPr>
              <a:t>Security</a:t>
            </a:r>
            <a:endParaRPr sz="33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>
                <a:latin typeface="Montserrat"/>
                <a:ea typeface="Montserrat"/>
                <a:cs typeface="Montserrat"/>
                <a:sym typeface="Montserrat"/>
              </a:rPr>
              <a:t>(TLS)</a:t>
            </a:r>
            <a:endParaRPr sz="33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More details</a:t>
            </a:r>
            <a:endParaRPr/>
          </a:p>
        </p:txBody>
      </p:sp>
      <p:sp>
        <p:nvSpPr>
          <p:cNvPr id="171" name="Google Shape;171;p25"/>
          <p:cNvSpPr txBox="1"/>
          <p:nvPr/>
        </p:nvSpPr>
        <p:spPr>
          <a:xfrm>
            <a:off x="560150" y="1246975"/>
            <a:ext cx="7827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http://www.moserware.com/2009/06/first-few-milliseconds-of-https.html</a:t>
            </a:r>
            <a:r>
              <a:rPr lang="en-US"/>
              <a:t> </a:t>
            </a:r>
            <a:endParaRPr/>
          </a:p>
        </p:txBody>
      </p:sp>
      <p:pic>
        <p:nvPicPr>
          <p:cNvPr id="172" name="Google Shape;172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2850" y="1647178"/>
            <a:ext cx="5744073" cy="4642826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5"/>
          <p:cNvSpPr txBox="1"/>
          <p:nvPr/>
        </p:nvSpPr>
        <p:spPr>
          <a:xfrm>
            <a:off x="567179" y="1447800"/>
            <a:ext cx="715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5"/>
              </a:rPr>
              <a:t>https://tlseminar.github.io/first-few-milliseconds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LetsEncrypt</a:t>
            </a:r>
            <a:endParaRPr/>
          </a:p>
        </p:txBody>
      </p:sp>
      <p:pic>
        <p:nvPicPr>
          <p:cNvPr id="180" name="Google Shape;18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70038"/>
            <a:ext cx="8839203" cy="37409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sz="2960"/>
              <a:t>Automatic Certificate Management Environment (ACME)</a:t>
            </a:r>
            <a:endParaRPr sz="2960"/>
          </a:p>
        </p:txBody>
      </p:sp>
      <p:pic>
        <p:nvPicPr>
          <p:cNvPr id="187" name="Google Shape;18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0600" y="1798638"/>
            <a:ext cx="6562725" cy="361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ACME</a:t>
            </a:r>
            <a:endParaRPr/>
          </a:p>
        </p:txBody>
      </p:sp>
      <p:pic>
        <p:nvPicPr>
          <p:cNvPr id="194" name="Google Shape;19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200" y="1341438"/>
            <a:ext cx="7584683" cy="51355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Authentication with Client Certificates for humans</a:t>
            </a:r>
            <a:endParaRPr/>
          </a:p>
        </p:txBody>
      </p:sp>
      <p:sp>
        <p:nvSpPr>
          <p:cNvPr id="200" name="Google Shape;200;p29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Is rarely used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Client needs a certificate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Hard to prove who you are to the CA </a:t>
            </a:r>
            <a:endParaRPr/>
          </a:p>
          <a:p>
            <a:pPr indent="-228600" lvl="2" marL="11430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Implies costly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Some countries have implemented this nationally (e.g. Denmark)</a:t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More common authentication</a:t>
            </a:r>
            <a:endParaRPr/>
          </a:p>
        </p:txBody>
      </p:sp>
      <p:sp>
        <p:nvSpPr>
          <p:cNvPr id="206" name="Google Shape;206;p30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Server-side TLS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Every server is proven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HTTP level authentication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Basic Auth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Digest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OAuth2 / OpenID Connect (OIDC)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HTTP Authentication</a:t>
            </a:r>
            <a:endParaRPr/>
          </a:p>
        </p:txBody>
      </p:sp>
      <p:sp>
        <p:nvSpPr>
          <p:cNvPr id="212" name="Google Shape;212;p3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Basic Auth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Easy, fast, effective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Completely insecure except over HTTPS – base64 encoding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Digest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Hash of the password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More on OAuth later</a:t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-1079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Security Aims</a:t>
            </a:r>
            <a:endParaRPr/>
          </a:p>
        </p:txBody>
      </p:sp>
      <p:sp>
        <p:nvSpPr>
          <p:cNvPr id="91" name="Google Shape;91;p14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Confidentiality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Integrity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Availability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Authenticity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Non-Repudiation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Authorization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Basic vs Digest</a:t>
            </a:r>
            <a:endParaRPr/>
          </a:p>
        </p:txBody>
      </p:sp>
      <p:pic>
        <p:nvPicPr>
          <p:cNvPr id="218" name="Google Shape;218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0" y="0"/>
            <a:ext cx="6081397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Integrity</a:t>
            </a:r>
            <a:endParaRPr/>
          </a:p>
        </p:txBody>
      </p:sp>
      <p:sp>
        <p:nvSpPr>
          <p:cNvPr id="224" name="Google Shape;224;p3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1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Include a signed hash in with the message</a:t>
            </a:r>
            <a:endParaRPr/>
          </a:p>
          <a:p>
            <a:pPr indent="-342900" lvl="0" marL="34290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Only the sender could do this</a:t>
            </a:r>
            <a:endParaRPr/>
          </a:p>
          <a:p>
            <a:pPr indent="-342900" lvl="0" marL="34290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If the message is modified or manipulated the receiver will calculate a different hash to the sender</a:t>
            </a:r>
            <a:endParaRPr/>
          </a:p>
          <a:p>
            <a:pPr indent="-342900" lvl="0" marL="34290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This is used for both integrity AND authenticity </a:t>
            </a:r>
            <a:endParaRPr/>
          </a:p>
          <a:p>
            <a:pPr indent="-285750" lvl="1" marL="742950" rtl="0" algn="l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The signed hash is equivalent to signing the message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Non-repudiation</a:t>
            </a:r>
            <a:endParaRPr/>
          </a:p>
        </p:txBody>
      </p:sp>
      <p:sp>
        <p:nvSpPr>
          <p:cNvPr id="230" name="Google Shape;230;p34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This is done by passing back a signed hash of the signed hash!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The receiver can prove that the sender sent the message (log the signed hash)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The receiver then signs this and sends it back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The sender logs this to prove that the receiver received the message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Availability</a:t>
            </a:r>
            <a:endParaRPr/>
          </a:p>
        </p:txBody>
      </p:sp>
      <p:pic>
        <p:nvPicPr>
          <p:cNvPr id="236" name="Google Shape;236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7395" y="1417638"/>
            <a:ext cx="8102600" cy="539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Performance</a:t>
            </a:r>
            <a:endParaRPr/>
          </a:p>
        </p:txBody>
      </p:sp>
      <p:sp>
        <p:nvSpPr>
          <p:cNvPr id="242" name="Google Shape;242;p36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Public Key Cryptography is based on mathematics of very large prime numbers</a:t>
            </a:r>
            <a:endParaRPr/>
          </a:p>
          <a:p>
            <a:pPr indent="-342900" lvl="0" marL="34290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The aim is that to break it will take many many years </a:t>
            </a:r>
            <a:endParaRPr/>
          </a:p>
          <a:p>
            <a:pPr indent="-285750" lvl="1" marL="742950" rtl="0" algn="l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Though Quantum Computing will change that</a:t>
            </a:r>
            <a:endParaRPr/>
          </a:p>
          <a:p>
            <a:pPr indent="-342900" lvl="0" marL="34290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It is slow</a:t>
            </a:r>
            <a:endParaRPr/>
          </a:p>
          <a:p>
            <a:pPr indent="-342900" lvl="0" marL="34290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Usually PKC is only used for exchange of a secret key that is then used for a session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The problem with passwords</a:t>
            </a:r>
            <a:endParaRPr/>
          </a:p>
        </p:txBody>
      </p:sp>
      <p:sp>
        <p:nvSpPr>
          <p:cNvPr id="248" name="Google Shape;248;p37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0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cabbage</a:t>
            </a:r>
            <a:br>
              <a:rPr lang="en-US"/>
            </a:br>
            <a:r>
              <a:rPr lang="en-US">
                <a:solidFill>
                  <a:srgbClr val="FF0000"/>
                </a:solidFill>
              </a:rPr>
              <a:t>Sorry the password must be more than 8 chars</a:t>
            </a:r>
            <a:br>
              <a:rPr lang="en-US">
                <a:solidFill>
                  <a:srgbClr val="FF0000"/>
                </a:solidFill>
              </a:rPr>
            </a:br>
            <a:r>
              <a:rPr lang="en-US"/>
              <a:t>boiled cabbage</a:t>
            </a:r>
            <a:endParaRPr/>
          </a:p>
          <a:p>
            <a:pPr indent="0" lvl="0" marL="0" rtl="0" algn="l">
              <a:spcBef>
                <a:spcPts val="448"/>
              </a:spcBef>
              <a:spcAft>
                <a:spcPts val="0"/>
              </a:spcAft>
              <a:buClr>
                <a:srgbClr val="FF0000"/>
              </a:buClr>
              <a:buSzPct val="100000"/>
              <a:buNone/>
            </a:pPr>
            <a:r>
              <a:rPr lang="en-US">
                <a:solidFill>
                  <a:srgbClr val="FF0000"/>
                </a:solidFill>
              </a:rPr>
              <a:t>Sorry, you must have a numerical character</a:t>
            </a:r>
            <a:endParaRPr/>
          </a:p>
          <a:p>
            <a:pPr indent="0" lvl="0" marL="0" rtl="0" algn="l"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1 boiled cabbage</a:t>
            </a:r>
            <a:endParaRPr/>
          </a:p>
          <a:p>
            <a:pPr indent="0" lvl="0" marL="0" rtl="0" algn="l">
              <a:spcBef>
                <a:spcPts val="448"/>
              </a:spcBef>
              <a:spcAft>
                <a:spcPts val="0"/>
              </a:spcAft>
              <a:buClr>
                <a:srgbClr val="FF0000"/>
              </a:buClr>
              <a:buSzPct val="100000"/>
              <a:buNone/>
            </a:pPr>
            <a:r>
              <a:rPr lang="en-US">
                <a:solidFill>
                  <a:srgbClr val="FF0000"/>
                </a:solidFill>
              </a:rPr>
              <a:t>Sorry, no blank spaces</a:t>
            </a:r>
            <a:endParaRPr/>
          </a:p>
          <a:p>
            <a:pPr indent="0" lvl="0" marL="0" rtl="0" algn="l"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50frickingboiledcabbages</a:t>
            </a:r>
            <a:br>
              <a:rPr lang="en-US"/>
            </a:br>
            <a:r>
              <a:rPr lang="en-US">
                <a:solidFill>
                  <a:srgbClr val="FF0000"/>
                </a:solidFill>
              </a:rPr>
              <a:t>Sorry, at least one upper case</a:t>
            </a:r>
            <a:br>
              <a:rPr lang="en-US">
                <a:solidFill>
                  <a:srgbClr val="FF0000"/>
                </a:solidFill>
              </a:rPr>
            </a:br>
            <a:r>
              <a:rPr lang="en-US"/>
              <a:t>50FRICKINGboiledcabbages</a:t>
            </a:r>
            <a:br>
              <a:rPr lang="en-US"/>
            </a:br>
            <a:r>
              <a:rPr lang="en-US">
                <a:solidFill>
                  <a:srgbClr val="FF0000"/>
                </a:solidFill>
              </a:rPr>
              <a:t>Sorry, the password cannot have more than one upper case consecutively</a:t>
            </a:r>
            <a:br>
              <a:rPr lang="en-US">
                <a:solidFill>
                  <a:srgbClr val="FF0000"/>
                </a:solidFill>
              </a:rPr>
            </a:br>
            <a:r>
              <a:rPr lang="en-US"/>
              <a:t>50FrickingBoiledCabbagesShovedSomewhereIfYouDon’tGiveMeAccess</a:t>
            </a:r>
            <a:br>
              <a:rPr lang="en-US"/>
            </a:br>
            <a:r>
              <a:rPr lang="en-US">
                <a:solidFill>
                  <a:srgbClr val="FF0000"/>
                </a:solidFill>
              </a:rPr>
              <a:t>Sorry, no punctuation</a:t>
            </a:r>
            <a:endParaRPr/>
          </a:p>
          <a:p>
            <a:pPr indent="0" lvl="0" marL="0" rtl="0" algn="l"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Google Shape;253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9400" y="0"/>
            <a:ext cx="8564217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9400" y="0"/>
            <a:ext cx="8564217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9400" y="0"/>
            <a:ext cx="8564217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77935" y="1183335"/>
            <a:ext cx="7099219" cy="5336791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41"/>
          <p:cNvSpPr txBox="1"/>
          <p:nvPr/>
        </p:nvSpPr>
        <p:spPr>
          <a:xfrm>
            <a:off x="0" y="6525733"/>
            <a:ext cx="7393996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http://www.developerdrive.com/2013/05/creating-a-simple-to-do-application-%E2%80%93-part-3</a:t>
            </a:r>
            <a:endParaRPr/>
          </a:p>
        </p:txBody>
      </p:sp>
      <p:sp>
        <p:nvSpPr>
          <p:cNvPr id="270" name="Google Shape;270;p41"/>
          <p:cNvSpPr txBox="1"/>
          <p:nvPr>
            <p:ph type="title"/>
          </p:nvPr>
        </p:nvSpPr>
        <p:spPr>
          <a:xfrm>
            <a:off x="457200" y="40335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Third hit on Google </a:t>
            </a:r>
            <a:br>
              <a:rPr lang="en-US"/>
            </a:br>
            <a:r>
              <a:rPr lang="en-US" sz="2700"/>
              <a:t>“how to add authentication php”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In Real Life</a:t>
            </a:r>
            <a:endParaRPr/>
          </a:p>
        </p:txBody>
      </p:sp>
      <p:sp>
        <p:nvSpPr>
          <p:cNvPr id="97" name="Google Shape;97;p15"/>
          <p:cNvSpPr txBox="1"/>
          <p:nvPr>
            <p:ph idx="1" type="body"/>
          </p:nvPr>
        </p:nvSpPr>
        <p:spPr>
          <a:xfrm>
            <a:off x="375635" y="1600200"/>
            <a:ext cx="4237671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0000" lnSpcReduction="2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The </a:t>
            </a:r>
            <a:r>
              <a:rPr b="1" lang="en-US"/>
              <a:t>opacity</a:t>
            </a:r>
            <a:r>
              <a:rPr lang="en-US"/>
              <a:t> of the envelope provides confidentiality</a:t>
            </a:r>
            <a:endParaRPr/>
          </a:p>
          <a:p>
            <a:pPr indent="-342900" lvl="0" marL="342900" rtl="0" algn="l"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The </a:t>
            </a:r>
            <a:r>
              <a:rPr b="1" lang="en-US"/>
              <a:t>seal</a:t>
            </a:r>
            <a:r>
              <a:rPr lang="en-US"/>
              <a:t> on the envelope provides integrity</a:t>
            </a:r>
            <a:endParaRPr/>
          </a:p>
          <a:p>
            <a:pPr indent="-342900" lvl="0" marL="342900" rtl="0" algn="l"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Royal Mail hopefully provides availability</a:t>
            </a:r>
            <a:endParaRPr/>
          </a:p>
          <a:p>
            <a:pPr indent="-342900" lvl="0" marL="342900" rtl="0" algn="l"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The </a:t>
            </a:r>
            <a:r>
              <a:rPr b="1" lang="en-US"/>
              <a:t>signature</a:t>
            </a:r>
            <a:r>
              <a:rPr lang="en-US"/>
              <a:t> provides authenticity</a:t>
            </a:r>
            <a:endParaRPr/>
          </a:p>
          <a:p>
            <a:pPr indent="-342900" lvl="0" marL="342900" rtl="0" algn="l"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The </a:t>
            </a:r>
            <a:r>
              <a:rPr b="1" lang="en-US"/>
              <a:t>proof of posting</a:t>
            </a:r>
            <a:r>
              <a:rPr lang="en-US"/>
              <a:t> and “</a:t>
            </a:r>
            <a:r>
              <a:rPr b="1" lang="en-US"/>
              <a:t>signed-for</a:t>
            </a:r>
            <a:r>
              <a:rPr lang="en-US"/>
              <a:t>” provide non-repudiation</a:t>
            </a:r>
            <a:endParaRPr/>
          </a:p>
        </p:txBody>
      </p:sp>
      <p:pic>
        <p:nvPicPr>
          <p:cNvPr id="98" name="Google Shape;98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63118" y="1615024"/>
            <a:ext cx="3327400" cy="25527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5"/>
          <p:cNvSpPr/>
          <p:nvPr/>
        </p:nvSpPr>
        <p:spPr>
          <a:xfrm>
            <a:off x="4572000" y="4751496"/>
            <a:ext cx="4572000" cy="1200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None of these match up to the standards of electronic security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9100" y="0"/>
            <a:ext cx="8294528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Tokens</a:t>
            </a:r>
            <a:endParaRPr/>
          </a:p>
        </p:txBody>
      </p:sp>
      <p:pic>
        <p:nvPicPr>
          <p:cNvPr id="282" name="Google Shape;282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4000" y="0"/>
            <a:ext cx="8630567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Tokens</a:t>
            </a:r>
            <a:endParaRPr/>
          </a:p>
        </p:txBody>
      </p:sp>
      <p:sp>
        <p:nvSpPr>
          <p:cNvPr id="288" name="Google Shape;288;p44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1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Kerberos Tickets</a:t>
            </a:r>
            <a:endParaRPr/>
          </a:p>
          <a:p>
            <a:pPr indent="-285750" lvl="1" marL="742950" rtl="0" algn="l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Developed by MIT in the late 80’s onwards </a:t>
            </a:r>
            <a:endParaRPr/>
          </a:p>
          <a:p>
            <a:pPr indent="-285750" lvl="1" marL="742950" rtl="0" algn="l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Designed to allow lots of campus machines to be secured easily (without having local UNIX password files!)</a:t>
            </a:r>
            <a:endParaRPr/>
          </a:p>
          <a:p>
            <a:pPr indent="-285750" lvl="1" marL="742950" rtl="0" algn="l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Based on Needham-Schroder</a:t>
            </a:r>
            <a:endParaRPr/>
          </a:p>
          <a:p>
            <a:pPr indent="-342900" lvl="0" marL="34290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SAML/SAML2</a:t>
            </a:r>
            <a:endParaRPr/>
          </a:p>
          <a:p>
            <a:pPr indent="-285750" lvl="1" marL="742950" rtl="0" algn="l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An XML version that has become a popular way of doing Single Sign On for the Web</a:t>
            </a:r>
            <a:endParaRPr/>
          </a:p>
          <a:p>
            <a:pPr indent="-285750" lvl="1" marL="742950" rtl="0" algn="l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Used by Google Apps/Shibboleth/etc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LinkedIn example</a:t>
            </a:r>
            <a:endParaRPr/>
          </a:p>
        </p:txBody>
      </p:sp>
      <p:sp>
        <p:nvSpPr>
          <p:cNvPr id="294" name="Google Shape;294;p45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LinkedIn used to ask for your Gmail userid and password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They said they would only use this to get your contact list for certain purposes and would delete afterwards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What do you think?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Google Shape;300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20800" y="0"/>
            <a:ext cx="6502400" cy="684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OAuth Terminology</a:t>
            </a:r>
            <a:endParaRPr/>
          </a:p>
        </p:txBody>
      </p:sp>
      <p:sp>
        <p:nvSpPr>
          <p:cNvPr id="306" name="Google Shape;306;p47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0000" lnSpcReduction="2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Resource Owner</a:t>
            </a:r>
            <a:endParaRPr/>
          </a:p>
          <a:p>
            <a:pPr indent="-285750" lvl="1" marL="742950" rtl="0" algn="l"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The end user or logical owner of the resource</a:t>
            </a:r>
            <a:endParaRPr/>
          </a:p>
          <a:p>
            <a:pPr indent="-285750" lvl="1" marL="742950" rtl="0" algn="l"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i="1" lang="en-US"/>
              <a:t>The gmail user</a:t>
            </a:r>
            <a:endParaRPr/>
          </a:p>
          <a:p>
            <a:pPr indent="-342900" lvl="0" marL="342900" rtl="0" algn="l"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Resource Server </a:t>
            </a:r>
            <a:endParaRPr/>
          </a:p>
          <a:p>
            <a:pPr indent="-285750" lvl="1" marL="742950" rtl="0" algn="l"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The server that contains or controls access to the resource</a:t>
            </a:r>
            <a:endParaRPr/>
          </a:p>
          <a:p>
            <a:pPr indent="-285750" lvl="1" marL="742950" rtl="0" algn="l"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i="1" lang="en-US"/>
              <a:t>The contact list</a:t>
            </a:r>
            <a:endParaRPr/>
          </a:p>
          <a:p>
            <a:pPr indent="-342900" lvl="0" marL="342900" rtl="0" algn="l"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Client</a:t>
            </a:r>
            <a:endParaRPr/>
          </a:p>
          <a:p>
            <a:pPr indent="-285750" lvl="1" marL="742950" rtl="0" algn="l"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The system looking for access to the resource</a:t>
            </a:r>
            <a:endParaRPr/>
          </a:p>
          <a:p>
            <a:pPr indent="-285750" lvl="1" marL="742950" rtl="0" algn="l"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i="1" lang="en-US"/>
              <a:t>LinkedIn</a:t>
            </a:r>
            <a:endParaRPr/>
          </a:p>
          <a:p>
            <a:pPr indent="-342900" lvl="0" marL="342900" rtl="0" algn="l"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Authorization Server</a:t>
            </a:r>
            <a:endParaRPr/>
          </a:p>
          <a:p>
            <a:pPr indent="-285750" lvl="1" marL="742950" rtl="0" algn="l"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The system that maintains the user identity and issuing tokens</a:t>
            </a:r>
            <a:endParaRPr/>
          </a:p>
          <a:p>
            <a:pPr indent="-285750" lvl="1" marL="742950" rtl="0" algn="l"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i="1" lang="en-US"/>
              <a:t>Google identity</a:t>
            </a:r>
            <a:endParaRPr/>
          </a:p>
          <a:p>
            <a:pPr indent="-200660" lvl="0" marL="342900" rtl="0" algn="l"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-200660" lvl="0" marL="342900" rtl="0" algn="l"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-200660" lvl="0" marL="342900" rtl="0" algn="l"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8"/>
          <p:cNvSpPr txBox="1"/>
          <p:nvPr>
            <p:ph type="title"/>
          </p:nvPr>
        </p:nvSpPr>
        <p:spPr>
          <a:xfrm>
            <a:off x="457200" y="30491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The more detailed version!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" name="Google Shape;317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01700" y="0"/>
            <a:ext cx="7327232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5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OpenID Connect (OIDC)</a:t>
            </a:r>
            <a:endParaRPr/>
          </a:p>
        </p:txBody>
      </p:sp>
      <p:pic>
        <p:nvPicPr>
          <p:cNvPr id="324" name="Google Shape;324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89341"/>
            <a:ext cx="9144000" cy="52985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5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/>
              <a:t>Open Source</a:t>
            </a:r>
            <a:r>
              <a:rPr lang="en-US" sz="3000"/>
              <a:t> </a:t>
            </a:r>
            <a:r>
              <a:rPr lang="en-US" sz="3200"/>
              <a:t>OIDC systems</a:t>
            </a:r>
            <a:endParaRPr sz="3200"/>
          </a:p>
        </p:txBody>
      </p:sp>
      <p:sp>
        <p:nvSpPr>
          <p:cNvPr id="331" name="Google Shape;331;p51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93700" lvl="0" marL="457200" rtl="0" algn="l">
              <a:spcBef>
                <a:spcPts val="360"/>
              </a:spcBef>
              <a:spcAft>
                <a:spcPts val="0"/>
              </a:spcAft>
              <a:buSzPts val="2600"/>
              <a:buChar char="●"/>
            </a:pPr>
            <a:r>
              <a:rPr lang="en-US" sz="2600"/>
              <a:t>Keycloak</a:t>
            </a:r>
            <a:endParaRPr sz="2600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-US" sz="2200"/>
              <a:t>Fully featured OIDC/OAuth2/SAML server from Redhat</a:t>
            </a:r>
            <a:endParaRPr sz="2600"/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Char char="●"/>
            </a:pPr>
            <a:r>
              <a:rPr lang="en-US" sz="2600"/>
              <a:t>WSO2 Identity Server</a:t>
            </a:r>
            <a:endParaRPr sz="2600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-US" sz="2200"/>
              <a:t>OAuth2/OIDC/SAML IdP and broker</a:t>
            </a:r>
            <a:endParaRPr sz="22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dex</a:t>
            </a:r>
            <a:endParaRPr sz="2000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-US" sz="2200"/>
              <a:t>A Kubernetes OIDC provider that only does federated login</a:t>
            </a:r>
            <a:endParaRPr sz="2200"/>
          </a:p>
          <a:p>
            <a:pPr indent="0" lvl="0" marL="91440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Confidentiality</a:t>
            </a:r>
            <a:endParaRPr/>
          </a:p>
        </p:txBody>
      </p:sp>
      <p:sp>
        <p:nvSpPr>
          <p:cNvPr id="105" name="Google Shape;105;p16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Provided by Encryption</a:t>
            </a:r>
            <a:endParaRPr/>
          </a:p>
          <a:p>
            <a:pPr indent="-342900" lvl="0" marL="34290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On the web, 99% of the time using TLS </a:t>
            </a:r>
            <a:endParaRPr/>
          </a:p>
          <a:p>
            <a:pPr indent="-342900" lvl="0" marL="34290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TLS is the successor to SSL </a:t>
            </a:r>
            <a:endParaRPr/>
          </a:p>
          <a:p>
            <a:pPr indent="-285750" lvl="1" marL="742950" rtl="0" algn="l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And often referred to as SSL!</a:t>
            </a:r>
            <a:endParaRPr/>
          </a:p>
          <a:p>
            <a:pPr indent="-342900" lvl="0" marL="34290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If you want to understand TLS well, this is about the best resource I’ve seen:</a:t>
            </a:r>
            <a:endParaRPr/>
          </a:p>
          <a:p>
            <a:pPr indent="-342900" lvl="0" marL="34290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http://www.moserware.com/2009/06/first-few-milliseconds-of-https.html</a:t>
            </a:r>
            <a:r>
              <a:rPr lang="en-US"/>
              <a:t> 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5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Criticisms of OAuth2</a:t>
            </a:r>
            <a:endParaRPr/>
          </a:p>
        </p:txBody>
      </p:sp>
      <p:sp>
        <p:nvSpPr>
          <p:cNvPr id="337" name="Google Shape;337;p52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1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http://hueniverse.com/2012/07/oauth-2-0-and-the-road-to-hell/</a:t>
            </a:r>
            <a:endParaRPr/>
          </a:p>
          <a:p>
            <a:pPr indent="-170180" lvl="0" marL="34290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	“When compared with OAuth 1.0, the 2.0 specification is more complex, less interoperable, less useful, more incomplete, and most importantly, less secure.”</a:t>
            </a:r>
            <a:endParaRPr/>
          </a:p>
          <a:p>
            <a:pPr indent="0" lvl="0" marL="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Main concern: </a:t>
            </a:r>
            <a:endParaRPr/>
          </a:p>
          <a:p>
            <a:pPr indent="0" lvl="0" marL="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	Bearer tokens+TLS vs client signature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A retrospective reasoning for OAuth</a:t>
            </a:r>
            <a:endParaRPr/>
          </a:p>
        </p:txBody>
      </p:sp>
      <p:sp>
        <p:nvSpPr>
          <p:cNvPr id="343" name="Google Shape;343;p5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1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Two significant factors:</a:t>
            </a:r>
            <a:endParaRPr/>
          </a:p>
          <a:p>
            <a:pPr indent="-285750" lvl="1" marL="742950" rtl="0" algn="l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Billions of users do not fit well into traditional hierarchical models</a:t>
            </a:r>
            <a:endParaRPr/>
          </a:p>
          <a:p>
            <a:pPr indent="-228600" lvl="2" marL="1143000" rtl="0" algn="l"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Graph-based, user directed approaches work better – Facebook Friends, Google Circles</a:t>
            </a:r>
            <a:endParaRPr/>
          </a:p>
          <a:p>
            <a:pPr indent="-285750" lvl="1" marL="742950" rtl="0" algn="l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The Web and REST architecture inherently promotes linked websites, ecosystems, federation</a:t>
            </a:r>
            <a:endParaRPr/>
          </a:p>
          <a:p>
            <a:pPr indent="-342900" lvl="0" marL="34290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At the same time the web protocols make this easier to do in a standard, interoperable way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JSON Web Tokens</a:t>
            </a:r>
            <a:endParaRPr/>
          </a:p>
        </p:txBody>
      </p:sp>
      <p:pic>
        <p:nvPicPr>
          <p:cNvPr id="349" name="Google Shape;349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234265"/>
            <a:ext cx="9144000" cy="48049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JWT in Microservices</a:t>
            </a:r>
            <a:endParaRPr/>
          </a:p>
        </p:txBody>
      </p:sp>
      <p:pic>
        <p:nvPicPr>
          <p:cNvPr id="355" name="Google Shape;355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384300"/>
            <a:ext cx="9144000" cy="40690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5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mTLS</a:t>
            </a:r>
            <a:endParaRPr/>
          </a:p>
        </p:txBody>
      </p:sp>
      <p:sp>
        <p:nvSpPr>
          <p:cNvPr id="362" name="Google Shape;362;p56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mutual TLS is where both sides have a certificate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36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Has come back into </a:t>
            </a:r>
            <a:r>
              <a:rPr lang="en-US"/>
              <a:t>fashion</a:t>
            </a:r>
            <a:r>
              <a:rPr lang="en-US"/>
              <a:t> for microservices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Built in support from Service Meshes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5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mTLS - mutual TLS by Proxy</a:t>
            </a:r>
            <a:endParaRPr/>
          </a:p>
        </p:txBody>
      </p:sp>
      <p:pic>
        <p:nvPicPr>
          <p:cNvPr id="369" name="Google Shape;369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70038"/>
            <a:ext cx="8839201" cy="41153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5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sz="4100"/>
              <a:t>An interesting thread on mTLS</a:t>
            </a:r>
            <a:endParaRPr sz="4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sz="1960" u="sng">
                <a:solidFill>
                  <a:schemeClr val="hlink"/>
                </a:solidFill>
                <a:hlinkClick r:id="rId3"/>
              </a:rPr>
              <a:t>https://news.ycombinator.com/item?id=25380301</a:t>
            </a:r>
            <a:r>
              <a:rPr lang="en-US" sz="1960"/>
              <a:t> </a:t>
            </a:r>
            <a:endParaRPr sz="1960"/>
          </a:p>
        </p:txBody>
      </p:sp>
      <p:pic>
        <p:nvPicPr>
          <p:cNvPr id="376" name="Google Shape;376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05000" y="1265238"/>
            <a:ext cx="5460032" cy="51355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2" name="Google Shape;382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9950" y="130328"/>
            <a:ext cx="7104776" cy="65091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6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Access Control</a:t>
            </a:r>
            <a:endParaRPr/>
          </a:p>
        </p:txBody>
      </p:sp>
      <p:sp>
        <p:nvSpPr>
          <p:cNvPr id="388" name="Google Shape;388;p60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Traditionally Authorization has been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Role-based</a:t>
            </a:r>
            <a:endParaRPr/>
          </a:p>
          <a:p>
            <a:pPr indent="-228600" lvl="2" marL="11430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If I am a manager then I can look at salaries</a:t>
            </a:r>
            <a:endParaRPr/>
          </a:p>
          <a:p>
            <a:pPr indent="-228600" lvl="2" marL="11430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Based only on user 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Hard-coded</a:t>
            </a:r>
            <a:endParaRPr/>
          </a:p>
          <a:p>
            <a:pPr indent="-228600" lvl="2" marL="11430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Authorization rules encapsulated in code and applications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6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Problems with RBAC</a:t>
            </a:r>
            <a:endParaRPr/>
          </a:p>
        </p:txBody>
      </p:sp>
      <p:sp>
        <p:nvSpPr>
          <p:cNvPr id="394" name="Google Shape;394;p6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Problems with this are: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Doesn’t correctly model the real world</a:t>
            </a:r>
            <a:endParaRPr/>
          </a:p>
          <a:p>
            <a:pPr indent="-228600" lvl="2" marL="11430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I should only be able to see my team’s salaries, and only while participating in the salary review process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Hard to evolve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Hard to manage compliance</a:t>
            </a:r>
            <a:endParaRPr/>
          </a:p>
          <a:p>
            <a:pPr indent="-228600" lvl="2" marL="11430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How do I find out who can make a trade of $30m?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Encryption is pointless without authenticity/identity</a:t>
            </a:r>
            <a:endParaRPr/>
          </a:p>
        </p:txBody>
      </p:sp>
      <p:sp>
        <p:nvSpPr>
          <p:cNvPr id="111" name="Google Shape;111;p17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If I encrypt the message aimed at the wrong person, I have failed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Encryption key distribution was the biggest issue until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1973: Ellis, Cocks and Williamson of GCHQ created first “non-secret crypto” </a:t>
            </a:r>
            <a:endParaRPr/>
          </a:p>
          <a:p>
            <a:pPr indent="-228600" lvl="2" marL="11430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Only made public in 1997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1976: Diffie Helman key exchange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1977: Rivest Shamir Adleman (RSA) public key cryptography</a:t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6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Policy Based Access Control</a:t>
            </a:r>
            <a:endParaRPr/>
          </a:p>
        </p:txBody>
      </p:sp>
      <p:sp>
        <p:nvSpPr>
          <p:cNvPr id="400" name="Google Shape;400;p62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Delegate access control decisions to a “Policy Decision Point”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Utilise more information in the decision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Externalise the decision from the code</a:t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6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XACML 3.0</a:t>
            </a:r>
            <a:endParaRPr/>
          </a:p>
        </p:txBody>
      </p:sp>
      <p:sp>
        <p:nvSpPr>
          <p:cNvPr id="406" name="Google Shape;406;p6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An XML language for capturing authorization and entitlement 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Together with a powerful model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Terminology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Policy Decision Point (PDP)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Policy Enforcement Point (PEP)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Policy Administration Point (PAP)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Policy Information Point (PIP)</a:t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6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Open Policy Agent (OPA)</a:t>
            </a:r>
            <a:endParaRPr/>
          </a:p>
        </p:txBody>
      </p:sp>
      <p:pic>
        <p:nvPicPr>
          <p:cNvPr id="412" name="Google Shape;412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28884" y="1241552"/>
            <a:ext cx="6286232" cy="50129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7" name="Google Shape;417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302045"/>
            <a:ext cx="9144000" cy="5555955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p65"/>
          <p:cNvSpPr txBox="1"/>
          <p:nvPr>
            <p:ph type="title"/>
          </p:nvPr>
        </p:nvSpPr>
        <p:spPr>
          <a:xfrm>
            <a:off x="457200" y="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OPA in Kubernetes</a:t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6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OPA for HTTP APIs</a:t>
            </a:r>
            <a:endParaRPr/>
          </a:p>
        </p:txBody>
      </p:sp>
      <p:pic>
        <p:nvPicPr>
          <p:cNvPr id="424" name="Google Shape;424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981668"/>
            <a:ext cx="9144000" cy="39919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6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Resources</a:t>
            </a:r>
            <a:endParaRPr/>
          </a:p>
        </p:txBody>
      </p:sp>
      <p:sp>
        <p:nvSpPr>
          <p:cNvPr id="430" name="Google Shape;430;p67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Applied Cryptography, Second Edition, Bruce Schneier, John Wiley &amp; Sons, 1996, ISBN 0-471-11709-9 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Web Services Security, Mark O’Neill, 2003, ISBN 0072224711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Google (sorry but there are too many links!)</a:t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 simple analogy</a:t>
            </a:r>
            <a:endParaRPr/>
          </a:p>
        </p:txBody>
      </p:sp>
      <p:sp>
        <p:nvSpPr>
          <p:cNvPr id="117" name="Google Shape;117;p18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Padlocks which cannot be explored, re-engineered or re-used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Keys which cannot be reverse-engineered into a padlock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Public Key Encryption</a:t>
            </a:r>
            <a:endParaRPr/>
          </a:p>
        </p:txBody>
      </p:sp>
      <p:pic>
        <p:nvPicPr>
          <p:cNvPr id="123" name="Google Shape;123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61837" y="1969609"/>
            <a:ext cx="1606484" cy="1404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58660" y="5001149"/>
            <a:ext cx="1659515" cy="1173953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9"/>
          <p:cNvSpPr txBox="1"/>
          <p:nvPr/>
        </p:nvSpPr>
        <p:spPr>
          <a:xfrm>
            <a:off x="267030" y="1465815"/>
            <a:ext cx="8661345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AutoNum type="arabicPeriod"/>
            </a:pPr>
            <a:r>
              <a:rPr lang="en-US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You send out as many padlocks as you like, but you keep the key secret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6" name="Google Shape;126;p19"/>
          <p:cNvSpPr txBox="1"/>
          <p:nvPr/>
        </p:nvSpPr>
        <p:spPr>
          <a:xfrm>
            <a:off x="267030" y="3653755"/>
            <a:ext cx="7935551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2. I lock the message in a box with YOUR padlock and send it to you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7" name="Google Shape;127;p19"/>
          <p:cNvSpPr txBox="1"/>
          <p:nvPr/>
        </p:nvSpPr>
        <p:spPr>
          <a:xfrm>
            <a:off x="267030" y="5588126"/>
            <a:ext cx="689163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3. Only you have the key, so only you can read the message</a:t>
            </a:r>
            <a:endParaRPr/>
          </a:p>
        </p:txBody>
      </p:sp>
      <p:pic>
        <p:nvPicPr>
          <p:cNvPr id="128" name="Google Shape;128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68321" y="1969609"/>
            <a:ext cx="1606484" cy="1404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74805" y="1969609"/>
            <a:ext cx="1606484" cy="1404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71563" y="4092193"/>
            <a:ext cx="1606484" cy="1404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Authenticity</a:t>
            </a:r>
            <a:endParaRPr/>
          </a:p>
        </p:txBody>
      </p:sp>
      <p:sp>
        <p:nvSpPr>
          <p:cNvPr id="136" name="Google Shape;136;p20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Need to Sign the message</a:t>
            </a:r>
            <a:endParaRPr/>
          </a:p>
          <a:p>
            <a:pPr indent="-342900" lvl="0" marL="34290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Now I send out lots of keys but keep the padlocks secret</a:t>
            </a:r>
            <a:br>
              <a:rPr lang="en-US"/>
            </a:br>
            <a:endParaRPr/>
          </a:p>
          <a:p>
            <a:pPr indent="-154940" lvl="0" marL="34290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-154940" lvl="0" marL="34290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-342900" lvl="0" marL="34290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Anything I lock up in a box with my padlock must come from me</a:t>
            </a:r>
            <a:endParaRPr/>
          </a:p>
          <a:p>
            <a:pPr indent="-342900" lvl="0" marL="34290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Anyone can unlock it and verify its from me</a:t>
            </a:r>
            <a:endParaRPr/>
          </a:p>
        </p:txBody>
      </p:sp>
      <p:pic>
        <p:nvPicPr>
          <p:cNvPr id="137" name="Google Shape;137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2292" y="2991382"/>
            <a:ext cx="1659515" cy="11739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77377" y="2991382"/>
            <a:ext cx="1659515" cy="11739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12462" y="2991382"/>
            <a:ext cx="1659515" cy="11739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47547" y="2991382"/>
            <a:ext cx="1659515" cy="11739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Hash functions</a:t>
            </a:r>
            <a:endParaRPr/>
          </a:p>
        </p:txBody>
      </p:sp>
      <p:sp>
        <p:nvSpPr>
          <p:cNvPr id="146" name="Google Shape;146;p2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Take a message and create a fixed size result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E.g. 256 bits of data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The aim of a hash function is to have no duplicate hits, and a random distribution of responses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The only way to find the input from the output is a dictionary attack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